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73388" autoAdjust="0"/>
  </p:normalViewPr>
  <p:slideViewPr>
    <p:cSldViewPr snapToGrid="0">
      <p:cViewPr varScale="1">
        <p:scale>
          <a:sx n="48" d="100"/>
          <a:sy n="48" d="100"/>
        </p:scale>
        <p:origin x="1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mith" userId="9eb0159f-ec84-461d-bb34-e6406de7562e" providerId="ADAL" clId="{35318B1B-A45C-4788-A5A0-9B572C12DCA8}"/>
    <pc:docChg chg="undo custSel modSld sldOrd">
      <pc:chgData name="David Smith" userId="9eb0159f-ec84-461d-bb34-e6406de7562e" providerId="ADAL" clId="{35318B1B-A45C-4788-A5A0-9B572C12DCA8}" dt="2025-01-13T08:36:59.182" v="36" actId="20577"/>
      <pc:docMkLst>
        <pc:docMk/>
      </pc:docMkLst>
      <pc:sldChg chg="modSp mod">
        <pc:chgData name="David Smith" userId="9eb0159f-ec84-461d-bb34-e6406de7562e" providerId="ADAL" clId="{35318B1B-A45C-4788-A5A0-9B572C12DCA8}" dt="2025-01-13T08:33:42.578" v="11" actId="1076"/>
        <pc:sldMkLst>
          <pc:docMk/>
          <pc:sldMk cId="1388391554" sldId="263"/>
        </pc:sldMkLst>
        <pc:graphicFrameChg chg="mod modGraphic">
          <ac:chgData name="David Smith" userId="9eb0159f-ec84-461d-bb34-e6406de7562e" providerId="ADAL" clId="{35318B1B-A45C-4788-A5A0-9B572C12DCA8}" dt="2025-01-13T08:33:42.578" v="11" actId="1076"/>
          <ac:graphicFrameMkLst>
            <pc:docMk/>
            <pc:sldMk cId="1388391554" sldId="263"/>
            <ac:graphicFrameMk id="5" creationId="{735783E5-D4F3-EDFC-0F4B-83AC618C2771}"/>
          </ac:graphicFrameMkLst>
        </pc:graphicFrameChg>
      </pc:sldChg>
      <pc:sldChg chg="modSp mod ord">
        <pc:chgData name="David Smith" userId="9eb0159f-ec84-461d-bb34-e6406de7562e" providerId="ADAL" clId="{35318B1B-A45C-4788-A5A0-9B572C12DCA8}" dt="2025-01-13T08:34:47.255" v="17" actId="113"/>
        <pc:sldMkLst>
          <pc:docMk/>
          <pc:sldMk cId="2711144118" sldId="264"/>
        </pc:sldMkLst>
        <pc:spChg chg="mod">
          <ac:chgData name="David Smith" userId="9eb0159f-ec84-461d-bb34-e6406de7562e" providerId="ADAL" clId="{35318B1B-A45C-4788-A5A0-9B572C12DCA8}" dt="2025-01-13T08:34:47.255" v="17" actId="113"/>
          <ac:spMkLst>
            <pc:docMk/>
            <pc:sldMk cId="2711144118" sldId="264"/>
            <ac:spMk id="17" creationId="{4A9B218E-F9FA-B2BA-0ACB-938738811ECE}"/>
          </ac:spMkLst>
        </pc:spChg>
      </pc:sldChg>
      <pc:sldChg chg="modSp mod">
        <pc:chgData name="David Smith" userId="9eb0159f-ec84-461d-bb34-e6406de7562e" providerId="ADAL" clId="{35318B1B-A45C-4788-A5A0-9B572C12DCA8}" dt="2025-01-13T08:36:59.182" v="36" actId="20577"/>
        <pc:sldMkLst>
          <pc:docMk/>
          <pc:sldMk cId="1782101898" sldId="266"/>
        </pc:sldMkLst>
        <pc:spChg chg="mod">
          <ac:chgData name="David Smith" userId="9eb0159f-ec84-461d-bb34-e6406de7562e" providerId="ADAL" clId="{35318B1B-A45C-4788-A5A0-9B572C12DCA8}" dt="2025-01-13T08:36:59.182" v="36" actId="20577"/>
          <ac:spMkLst>
            <pc:docMk/>
            <pc:sldMk cId="1782101898" sldId="266"/>
            <ac:spMk id="6" creationId="{9B1ED57B-E2A1-96C6-E7EF-F1F189BB7A38}"/>
          </ac:spMkLst>
        </pc:spChg>
        <pc:spChg chg="mod">
          <ac:chgData name="David Smith" userId="9eb0159f-ec84-461d-bb34-e6406de7562e" providerId="ADAL" clId="{35318B1B-A45C-4788-A5A0-9B572C12DCA8}" dt="2025-01-13T08:36:04.573" v="21" actId="20577"/>
          <ac:spMkLst>
            <pc:docMk/>
            <pc:sldMk cId="1782101898" sldId="266"/>
            <ac:spMk id="8" creationId="{2A8DBEE6-B687-F236-F4F7-E1A8EE864B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B3C4B-F07D-41FF-AD39-22C4958FB33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74BEA6-FDA3-4649-AC27-58CC604B83BE}">
      <dgm:prSet phldrT="[Text]"/>
      <dgm:spPr/>
      <dgm:t>
        <a:bodyPr/>
        <a:lstStyle/>
        <a:p>
          <a:r>
            <a:rPr lang="en-GB" dirty="0"/>
            <a:t>Can a gaming model utilise aspects of chance to help library users find undiscovered books?</a:t>
          </a:r>
        </a:p>
      </dgm:t>
    </dgm:pt>
    <dgm:pt modelId="{262F30C3-4393-4C70-AE7F-BA42B4A884F4}" type="parTrans" cxnId="{C00BCA51-3F39-4B7C-B981-C6393C639E26}">
      <dgm:prSet/>
      <dgm:spPr/>
      <dgm:t>
        <a:bodyPr/>
        <a:lstStyle/>
        <a:p>
          <a:endParaRPr lang="en-GB"/>
        </a:p>
      </dgm:t>
    </dgm:pt>
    <dgm:pt modelId="{A0DE5FFB-554C-4195-91AA-34CAA07EC51E}" type="sibTrans" cxnId="{C00BCA51-3F39-4B7C-B981-C6393C639E26}">
      <dgm:prSet/>
      <dgm:spPr/>
      <dgm:t>
        <a:bodyPr/>
        <a:lstStyle/>
        <a:p>
          <a:endParaRPr lang="en-GB"/>
        </a:p>
      </dgm:t>
    </dgm:pt>
    <dgm:pt modelId="{C161DF9B-B13F-4BB6-B45B-A24235257CED}">
      <dgm:prSet phldrT="[Text]"/>
      <dgm:spPr/>
      <dgm:t>
        <a:bodyPr/>
        <a:lstStyle/>
        <a:p>
          <a:r>
            <a:rPr lang="en-GB" dirty="0"/>
            <a:t>Weeding project – books not being discovered </a:t>
          </a:r>
        </a:p>
        <a:p>
          <a:r>
            <a:rPr lang="en-GB" dirty="0"/>
            <a:t>(</a:t>
          </a:r>
          <a:r>
            <a:rPr lang="en-GB" b="0" i="0" dirty="0"/>
            <a:t>2023, O’Farrell)</a:t>
          </a:r>
          <a:r>
            <a:rPr lang="en-GB" dirty="0"/>
            <a:t> </a:t>
          </a:r>
        </a:p>
      </dgm:t>
    </dgm:pt>
    <dgm:pt modelId="{C27BD4A5-4FD1-4537-8011-CEB9E55F39F4}" type="parTrans" cxnId="{53A3B096-9FBF-48DF-88C2-BE179C07B4D0}">
      <dgm:prSet/>
      <dgm:spPr/>
      <dgm:t>
        <a:bodyPr/>
        <a:lstStyle/>
        <a:p>
          <a:endParaRPr lang="en-GB"/>
        </a:p>
      </dgm:t>
    </dgm:pt>
    <dgm:pt modelId="{47084D2E-4155-4BED-846F-C53CA3275D50}" type="sibTrans" cxnId="{53A3B096-9FBF-48DF-88C2-BE179C07B4D0}">
      <dgm:prSet/>
      <dgm:spPr/>
      <dgm:t>
        <a:bodyPr/>
        <a:lstStyle/>
        <a:p>
          <a:endParaRPr lang="en-GB"/>
        </a:p>
      </dgm:t>
    </dgm:pt>
    <dgm:pt modelId="{16504301-3DFF-4E79-BD73-E1FF04587761}">
      <dgm:prSet phldrT="[Text]"/>
      <dgm:spPr/>
      <dgm:t>
        <a:bodyPr/>
        <a:lstStyle/>
        <a:p>
          <a:r>
            <a:rPr lang="en-GB" dirty="0"/>
            <a:t>Sharing research in use of serendipity to discover books</a:t>
          </a:r>
        </a:p>
        <a:p>
          <a:r>
            <a:rPr lang="en-GB" b="0" i="0" dirty="0"/>
            <a:t>(2024, </a:t>
          </a:r>
          <a:r>
            <a:rPr lang="en-GB" b="0" i="0" dirty="0" err="1"/>
            <a:t>Mckinnery</a:t>
          </a:r>
          <a:r>
            <a:rPr lang="en-GB" b="0" i="0" dirty="0"/>
            <a:t>)</a:t>
          </a:r>
          <a:endParaRPr lang="en-GB" dirty="0"/>
        </a:p>
        <a:p>
          <a:endParaRPr lang="en-GB" dirty="0"/>
        </a:p>
      </dgm:t>
    </dgm:pt>
    <dgm:pt modelId="{EEF49788-6B0B-4859-AF02-BD29A40D9215}" type="parTrans" cxnId="{6845E0B7-629B-43F3-9720-AF36229DEC64}">
      <dgm:prSet/>
      <dgm:spPr/>
      <dgm:t>
        <a:bodyPr/>
        <a:lstStyle/>
        <a:p>
          <a:endParaRPr lang="en-GB"/>
        </a:p>
      </dgm:t>
    </dgm:pt>
    <dgm:pt modelId="{2DBFE313-5542-45EF-8F7D-B76ECA3166FE}" type="sibTrans" cxnId="{6845E0B7-629B-43F3-9720-AF36229DEC64}">
      <dgm:prSet/>
      <dgm:spPr/>
      <dgm:t>
        <a:bodyPr/>
        <a:lstStyle/>
        <a:p>
          <a:endParaRPr lang="en-GB"/>
        </a:p>
      </dgm:t>
    </dgm:pt>
    <dgm:pt modelId="{8ACF5334-66A3-4366-ABAB-60698BC5C848}" type="pres">
      <dgm:prSet presAssocID="{985B3C4B-F07D-41FF-AD39-22C4958FB33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7FFEB-894B-438F-BC8D-9499D115F96F}" type="pres">
      <dgm:prSet presAssocID="{AC74BEA6-FDA3-4649-AC27-58CC604B83BE}" presName="centerShape" presStyleLbl="node0" presStyleIdx="0" presStyleCnt="1" custLinFactNeighborX="834" custLinFactNeighborY="2545"/>
      <dgm:spPr/>
    </dgm:pt>
    <dgm:pt modelId="{3625AEC7-5A43-4FE4-91E5-15F917DFA358}" type="pres">
      <dgm:prSet presAssocID="{C27BD4A5-4FD1-4537-8011-CEB9E55F39F4}" presName="parTrans" presStyleLbl="bgSibTrans2D1" presStyleIdx="0" presStyleCnt="2" custLinFactNeighborX="8722" custLinFactNeighborY="6782"/>
      <dgm:spPr/>
    </dgm:pt>
    <dgm:pt modelId="{3FB1E6F9-0D58-4A6E-ABA6-477CBFAF1E08}" type="pres">
      <dgm:prSet presAssocID="{C161DF9B-B13F-4BB6-B45B-A24235257CED}" presName="node" presStyleLbl="node1" presStyleIdx="0" presStyleCnt="2" custRadScaleRad="105506" custRadScaleInc="4795">
        <dgm:presLayoutVars>
          <dgm:bulletEnabled val="1"/>
        </dgm:presLayoutVars>
      </dgm:prSet>
      <dgm:spPr/>
    </dgm:pt>
    <dgm:pt modelId="{34DBA985-2E86-4485-A42E-485670F37100}" type="pres">
      <dgm:prSet presAssocID="{EEF49788-6B0B-4859-AF02-BD29A40D9215}" presName="parTrans" presStyleLbl="bgSibTrans2D1" presStyleIdx="1" presStyleCnt="2" custLinFactNeighborX="-4470" custLinFactNeighborY="13790"/>
      <dgm:spPr/>
    </dgm:pt>
    <dgm:pt modelId="{31666AE2-3433-45AD-8A0F-64B8E175CC17}" type="pres">
      <dgm:prSet presAssocID="{16504301-3DFF-4E79-BD73-E1FF04587761}" presName="node" presStyleLbl="node1" presStyleIdx="1" presStyleCnt="2" custRadScaleRad="105589" custRadScaleInc="-5907">
        <dgm:presLayoutVars>
          <dgm:bulletEnabled val="1"/>
        </dgm:presLayoutVars>
      </dgm:prSet>
      <dgm:spPr/>
    </dgm:pt>
  </dgm:ptLst>
  <dgm:cxnLst>
    <dgm:cxn modelId="{680E2D24-59D2-4258-9A47-DFD3DA093655}" type="presOf" srcId="{EEF49788-6B0B-4859-AF02-BD29A40D9215}" destId="{34DBA985-2E86-4485-A42E-485670F37100}" srcOrd="0" destOrd="0" presId="urn:microsoft.com/office/officeart/2005/8/layout/radial4"/>
    <dgm:cxn modelId="{B532F228-42F2-4F1E-B649-F58910119698}" type="presOf" srcId="{985B3C4B-F07D-41FF-AD39-22C4958FB337}" destId="{8ACF5334-66A3-4366-ABAB-60698BC5C848}" srcOrd="0" destOrd="0" presId="urn:microsoft.com/office/officeart/2005/8/layout/radial4"/>
    <dgm:cxn modelId="{C00BCA51-3F39-4B7C-B981-C6393C639E26}" srcId="{985B3C4B-F07D-41FF-AD39-22C4958FB337}" destId="{AC74BEA6-FDA3-4649-AC27-58CC604B83BE}" srcOrd="0" destOrd="0" parTransId="{262F30C3-4393-4C70-AE7F-BA42B4A884F4}" sibTransId="{A0DE5FFB-554C-4195-91AA-34CAA07EC51E}"/>
    <dgm:cxn modelId="{53A3B096-9FBF-48DF-88C2-BE179C07B4D0}" srcId="{AC74BEA6-FDA3-4649-AC27-58CC604B83BE}" destId="{C161DF9B-B13F-4BB6-B45B-A24235257CED}" srcOrd="0" destOrd="0" parTransId="{C27BD4A5-4FD1-4537-8011-CEB9E55F39F4}" sibTransId="{47084D2E-4155-4BED-846F-C53CA3275D50}"/>
    <dgm:cxn modelId="{AF9970AB-B8F0-4FA2-B480-AB2F3C61CA1A}" type="presOf" srcId="{AC74BEA6-FDA3-4649-AC27-58CC604B83BE}" destId="{D2C7FFEB-894B-438F-BC8D-9499D115F96F}" srcOrd="0" destOrd="0" presId="urn:microsoft.com/office/officeart/2005/8/layout/radial4"/>
    <dgm:cxn modelId="{5522FEAD-0262-4A18-BDFC-DB47CB6CED5F}" type="presOf" srcId="{C161DF9B-B13F-4BB6-B45B-A24235257CED}" destId="{3FB1E6F9-0D58-4A6E-ABA6-477CBFAF1E08}" srcOrd="0" destOrd="0" presId="urn:microsoft.com/office/officeart/2005/8/layout/radial4"/>
    <dgm:cxn modelId="{6845E0B7-629B-43F3-9720-AF36229DEC64}" srcId="{AC74BEA6-FDA3-4649-AC27-58CC604B83BE}" destId="{16504301-3DFF-4E79-BD73-E1FF04587761}" srcOrd="1" destOrd="0" parTransId="{EEF49788-6B0B-4859-AF02-BD29A40D9215}" sibTransId="{2DBFE313-5542-45EF-8F7D-B76ECA3166FE}"/>
    <dgm:cxn modelId="{63B8E7D9-373E-4984-905D-3662739EA806}" type="presOf" srcId="{16504301-3DFF-4E79-BD73-E1FF04587761}" destId="{31666AE2-3433-45AD-8A0F-64B8E175CC17}" srcOrd="0" destOrd="0" presId="urn:microsoft.com/office/officeart/2005/8/layout/radial4"/>
    <dgm:cxn modelId="{60E111DD-D0FE-4276-BF29-E0736BA70AE6}" type="presOf" srcId="{C27BD4A5-4FD1-4537-8011-CEB9E55F39F4}" destId="{3625AEC7-5A43-4FE4-91E5-15F917DFA358}" srcOrd="0" destOrd="0" presId="urn:microsoft.com/office/officeart/2005/8/layout/radial4"/>
    <dgm:cxn modelId="{2C27ABB4-68A2-49F0-9A0B-35272C028F44}" type="presParOf" srcId="{8ACF5334-66A3-4366-ABAB-60698BC5C848}" destId="{D2C7FFEB-894B-438F-BC8D-9499D115F96F}" srcOrd="0" destOrd="0" presId="urn:microsoft.com/office/officeart/2005/8/layout/radial4"/>
    <dgm:cxn modelId="{C7E0F121-7D26-4435-8A46-E728814D2588}" type="presParOf" srcId="{8ACF5334-66A3-4366-ABAB-60698BC5C848}" destId="{3625AEC7-5A43-4FE4-91E5-15F917DFA358}" srcOrd="1" destOrd="0" presId="urn:microsoft.com/office/officeart/2005/8/layout/radial4"/>
    <dgm:cxn modelId="{DBF0A760-903E-40EA-98DA-E47A89D64F6D}" type="presParOf" srcId="{8ACF5334-66A3-4366-ABAB-60698BC5C848}" destId="{3FB1E6F9-0D58-4A6E-ABA6-477CBFAF1E08}" srcOrd="2" destOrd="0" presId="urn:microsoft.com/office/officeart/2005/8/layout/radial4"/>
    <dgm:cxn modelId="{87B7F2F5-C47D-4D27-BE54-0F8F3BAF8FC3}" type="presParOf" srcId="{8ACF5334-66A3-4366-ABAB-60698BC5C848}" destId="{34DBA985-2E86-4485-A42E-485670F37100}" srcOrd="3" destOrd="0" presId="urn:microsoft.com/office/officeart/2005/8/layout/radial4"/>
    <dgm:cxn modelId="{5300662D-4187-44AE-BE34-9BD28D4EF5E0}" type="presParOf" srcId="{8ACF5334-66A3-4366-ABAB-60698BC5C848}" destId="{31666AE2-3433-45AD-8A0F-64B8E175CC1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9D9FB-1DB1-4676-8288-9856948571E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84E64E-8B4A-4822-9422-B79CD9F65B04}">
      <dgm:prSet phldrT="[Text]"/>
      <dgm:spPr/>
      <dgm:t>
        <a:bodyPr/>
        <a:lstStyle/>
        <a:p>
          <a:r>
            <a:rPr lang="en-GB" dirty="0">
              <a:latin typeface="Arial Nova" panose="020B0504020202020204" pitchFamily="34" charset="0"/>
            </a:rPr>
            <a:t>GAME</a:t>
          </a:r>
        </a:p>
      </dgm:t>
    </dgm:pt>
    <dgm:pt modelId="{929D77F0-6D1B-41EB-9382-F87C75FA9299}" type="parTrans" cxnId="{8882A94C-26C6-4753-B9EB-F11520362B4D}">
      <dgm:prSet/>
      <dgm:spPr/>
      <dgm:t>
        <a:bodyPr/>
        <a:lstStyle/>
        <a:p>
          <a:endParaRPr lang="en-GB"/>
        </a:p>
      </dgm:t>
    </dgm:pt>
    <dgm:pt modelId="{D4F393B8-9789-474F-9DA6-B78003B23C61}" type="sibTrans" cxnId="{8882A94C-26C6-4753-B9EB-F11520362B4D}">
      <dgm:prSet/>
      <dgm:spPr/>
      <dgm:t>
        <a:bodyPr/>
        <a:lstStyle/>
        <a:p>
          <a:endParaRPr lang="en-GB"/>
        </a:p>
      </dgm:t>
    </dgm:pt>
    <dgm:pt modelId="{56A541E0-E9A5-4056-900A-C9670D5CC9BC}">
      <dgm:prSet phldrT="[Text]"/>
      <dgm:spPr/>
      <dgm:t>
        <a:bodyPr/>
        <a:lstStyle/>
        <a:p>
          <a:r>
            <a:rPr lang="en-GB" dirty="0">
              <a:latin typeface="Arial Nova" panose="020B0504020202020204" pitchFamily="34" charset="0"/>
            </a:rPr>
            <a:t>Curated encounters with the unexpected</a:t>
          </a:r>
        </a:p>
      </dgm:t>
    </dgm:pt>
    <dgm:pt modelId="{7266BC39-1F6A-41B9-A062-96221536215A}" type="parTrans" cxnId="{18FF11C1-5604-4164-B41E-D4D2E856EFF5}">
      <dgm:prSet/>
      <dgm:spPr/>
      <dgm:t>
        <a:bodyPr/>
        <a:lstStyle/>
        <a:p>
          <a:endParaRPr lang="en-GB"/>
        </a:p>
      </dgm:t>
    </dgm:pt>
    <dgm:pt modelId="{F30F32F0-46BA-41D5-9012-86E84D554321}" type="sibTrans" cxnId="{18FF11C1-5604-4164-B41E-D4D2E856EFF5}">
      <dgm:prSet/>
      <dgm:spPr/>
      <dgm:t>
        <a:bodyPr/>
        <a:lstStyle/>
        <a:p>
          <a:endParaRPr lang="en-GB"/>
        </a:p>
      </dgm:t>
    </dgm:pt>
    <dgm:pt modelId="{D355F26D-30BB-4D82-A792-0FAC516B60FC}">
      <dgm:prSet phldrT="[Text]"/>
      <dgm:spPr/>
      <dgm:t>
        <a:bodyPr/>
        <a:lstStyle/>
        <a:p>
          <a:r>
            <a:rPr lang="en-GB" dirty="0">
              <a:latin typeface="Arial Nova" panose="020B0504020202020204" pitchFamily="34" charset="0"/>
            </a:rPr>
            <a:t>Roleplaying as empathy</a:t>
          </a:r>
        </a:p>
      </dgm:t>
    </dgm:pt>
    <dgm:pt modelId="{CC25C320-5B9A-4AD5-8E87-05E93888365A}" type="parTrans" cxnId="{CB127654-B89E-465F-9F34-9643E54C8FFA}">
      <dgm:prSet/>
      <dgm:spPr/>
      <dgm:t>
        <a:bodyPr/>
        <a:lstStyle/>
        <a:p>
          <a:endParaRPr lang="en-GB"/>
        </a:p>
      </dgm:t>
    </dgm:pt>
    <dgm:pt modelId="{335D80D6-99C5-48B6-AAC7-9030D37C9F5E}" type="sibTrans" cxnId="{CB127654-B89E-465F-9F34-9643E54C8FFA}">
      <dgm:prSet/>
      <dgm:spPr/>
      <dgm:t>
        <a:bodyPr/>
        <a:lstStyle/>
        <a:p>
          <a:endParaRPr lang="en-GB"/>
        </a:p>
      </dgm:t>
    </dgm:pt>
    <dgm:pt modelId="{2E3C99BF-21BD-49BB-B54B-B2CA2C9E7F29}">
      <dgm:prSet phldrT="[Text]"/>
      <dgm:spPr/>
      <dgm:t>
        <a:bodyPr/>
        <a:lstStyle/>
        <a:p>
          <a:r>
            <a:rPr lang="en-GB" dirty="0">
              <a:latin typeface="Arial Nova" panose="020B0504020202020204" pitchFamily="34" charset="0"/>
            </a:rPr>
            <a:t>Decolonising technique</a:t>
          </a:r>
        </a:p>
      </dgm:t>
    </dgm:pt>
    <dgm:pt modelId="{A9F9B15E-5EAE-4AA3-AFEA-17A7C0847376}" type="parTrans" cxnId="{A7BF9501-A324-4133-A8F2-318C6CB9C0DD}">
      <dgm:prSet/>
      <dgm:spPr/>
      <dgm:t>
        <a:bodyPr/>
        <a:lstStyle/>
        <a:p>
          <a:endParaRPr lang="en-GB"/>
        </a:p>
      </dgm:t>
    </dgm:pt>
    <dgm:pt modelId="{9A0F99AA-37E8-4033-B8E0-7EAD0A86C174}" type="sibTrans" cxnId="{A7BF9501-A324-4133-A8F2-318C6CB9C0DD}">
      <dgm:prSet/>
      <dgm:spPr/>
      <dgm:t>
        <a:bodyPr/>
        <a:lstStyle/>
        <a:p>
          <a:endParaRPr lang="en-GB"/>
        </a:p>
      </dgm:t>
    </dgm:pt>
    <dgm:pt modelId="{FB437D22-67FA-4F25-9B3F-B39C2DB747AE}">
      <dgm:prSet phldrT="[Text]"/>
      <dgm:spPr/>
      <dgm:t>
        <a:bodyPr/>
        <a:lstStyle/>
        <a:p>
          <a:r>
            <a:rPr lang="en-GB" dirty="0">
              <a:latin typeface="Arial Nova" panose="020B0504020202020204" pitchFamily="34" charset="0"/>
            </a:rPr>
            <a:t>Learning through fun</a:t>
          </a:r>
        </a:p>
      </dgm:t>
    </dgm:pt>
    <dgm:pt modelId="{AE43A803-2DF6-435E-B641-9C549EB30047}" type="parTrans" cxnId="{03F3FF2E-DF39-47C9-9882-D3CCF61FA456}">
      <dgm:prSet/>
      <dgm:spPr/>
      <dgm:t>
        <a:bodyPr/>
        <a:lstStyle/>
        <a:p>
          <a:endParaRPr lang="en-GB"/>
        </a:p>
      </dgm:t>
    </dgm:pt>
    <dgm:pt modelId="{A5DB1B21-94D9-45A2-B37D-AEB4D1949CB7}" type="sibTrans" cxnId="{03F3FF2E-DF39-47C9-9882-D3CCF61FA456}">
      <dgm:prSet/>
      <dgm:spPr/>
      <dgm:t>
        <a:bodyPr/>
        <a:lstStyle/>
        <a:p>
          <a:endParaRPr lang="en-GB"/>
        </a:p>
      </dgm:t>
    </dgm:pt>
    <dgm:pt modelId="{0EE22473-4E59-4B9E-A3E4-B7A85C8E9C7B}" type="pres">
      <dgm:prSet presAssocID="{38F9D9FB-1DB1-4676-8288-9856948571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84EBF1-9C35-4414-A4CB-AD513D96DC28}" type="pres">
      <dgm:prSet presAssocID="{7784E64E-8B4A-4822-9422-B79CD9F65B04}" presName="centerShape" presStyleLbl="node0" presStyleIdx="0" presStyleCnt="1"/>
      <dgm:spPr/>
    </dgm:pt>
    <dgm:pt modelId="{F3A8B7E5-C75A-497C-B1C6-2A877691BB35}" type="pres">
      <dgm:prSet presAssocID="{7266BC39-1F6A-41B9-A062-96221536215A}" presName="Name9" presStyleLbl="parChTrans1D2" presStyleIdx="0" presStyleCnt="4"/>
      <dgm:spPr/>
    </dgm:pt>
    <dgm:pt modelId="{D6AC641A-9723-4768-AC83-6897910B52F0}" type="pres">
      <dgm:prSet presAssocID="{7266BC39-1F6A-41B9-A062-96221536215A}" presName="connTx" presStyleLbl="parChTrans1D2" presStyleIdx="0" presStyleCnt="4"/>
      <dgm:spPr/>
    </dgm:pt>
    <dgm:pt modelId="{2157EB53-5AB1-42A2-B00B-DA35EFBBED75}" type="pres">
      <dgm:prSet presAssocID="{56A541E0-E9A5-4056-900A-C9670D5CC9BC}" presName="node" presStyleLbl="node1" presStyleIdx="0" presStyleCnt="4" custScaleX="134350" custScaleY="132082">
        <dgm:presLayoutVars>
          <dgm:bulletEnabled val="1"/>
        </dgm:presLayoutVars>
      </dgm:prSet>
      <dgm:spPr/>
    </dgm:pt>
    <dgm:pt modelId="{930A5192-9174-48DB-9794-22BAE718BD8B}" type="pres">
      <dgm:prSet presAssocID="{CC25C320-5B9A-4AD5-8E87-05E93888365A}" presName="Name9" presStyleLbl="parChTrans1D2" presStyleIdx="1" presStyleCnt="4"/>
      <dgm:spPr/>
    </dgm:pt>
    <dgm:pt modelId="{53FCB80B-C48E-4598-89DB-24D30100FB62}" type="pres">
      <dgm:prSet presAssocID="{CC25C320-5B9A-4AD5-8E87-05E93888365A}" presName="connTx" presStyleLbl="parChTrans1D2" presStyleIdx="1" presStyleCnt="4"/>
      <dgm:spPr/>
    </dgm:pt>
    <dgm:pt modelId="{EBB8A620-A989-445A-9043-E2339E719AB7}" type="pres">
      <dgm:prSet presAssocID="{D355F26D-30BB-4D82-A792-0FAC516B60FC}" presName="node" presStyleLbl="node1" presStyleIdx="1" presStyleCnt="4" custScaleX="134350" custScaleY="132082">
        <dgm:presLayoutVars>
          <dgm:bulletEnabled val="1"/>
        </dgm:presLayoutVars>
      </dgm:prSet>
      <dgm:spPr/>
    </dgm:pt>
    <dgm:pt modelId="{C5513F03-752D-4CEB-A22D-2A59D28B0270}" type="pres">
      <dgm:prSet presAssocID="{A9F9B15E-5EAE-4AA3-AFEA-17A7C0847376}" presName="Name9" presStyleLbl="parChTrans1D2" presStyleIdx="2" presStyleCnt="4"/>
      <dgm:spPr/>
    </dgm:pt>
    <dgm:pt modelId="{35CE3ED5-AB9C-4145-8D23-B2FD8C4F754F}" type="pres">
      <dgm:prSet presAssocID="{A9F9B15E-5EAE-4AA3-AFEA-17A7C0847376}" presName="connTx" presStyleLbl="parChTrans1D2" presStyleIdx="2" presStyleCnt="4"/>
      <dgm:spPr/>
    </dgm:pt>
    <dgm:pt modelId="{42505665-9D50-4884-A854-B5F7E68ADC1C}" type="pres">
      <dgm:prSet presAssocID="{2E3C99BF-21BD-49BB-B54B-B2CA2C9E7F29}" presName="node" presStyleLbl="node1" presStyleIdx="2" presStyleCnt="4" custScaleX="134350" custScaleY="132082" custRadScaleRad="98466">
        <dgm:presLayoutVars>
          <dgm:bulletEnabled val="1"/>
        </dgm:presLayoutVars>
      </dgm:prSet>
      <dgm:spPr/>
    </dgm:pt>
    <dgm:pt modelId="{836BEC4E-B668-4956-9E6F-445C9C3A2494}" type="pres">
      <dgm:prSet presAssocID="{AE43A803-2DF6-435E-B641-9C549EB30047}" presName="Name9" presStyleLbl="parChTrans1D2" presStyleIdx="3" presStyleCnt="4"/>
      <dgm:spPr/>
    </dgm:pt>
    <dgm:pt modelId="{904E6DCB-2292-4BD8-B3CF-A401F086CD7C}" type="pres">
      <dgm:prSet presAssocID="{AE43A803-2DF6-435E-B641-9C549EB30047}" presName="connTx" presStyleLbl="parChTrans1D2" presStyleIdx="3" presStyleCnt="4"/>
      <dgm:spPr/>
    </dgm:pt>
    <dgm:pt modelId="{72C89390-5F0F-426B-9F8B-FDF12534499B}" type="pres">
      <dgm:prSet presAssocID="{FB437D22-67FA-4F25-9B3F-B39C2DB747AE}" presName="node" presStyleLbl="node1" presStyleIdx="3" presStyleCnt="4" custScaleX="134350" custScaleY="132082">
        <dgm:presLayoutVars>
          <dgm:bulletEnabled val="1"/>
        </dgm:presLayoutVars>
      </dgm:prSet>
      <dgm:spPr/>
    </dgm:pt>
  </dgm:ptLst>
  <dgm:cxnLst>
    <dgm:cxn modelId="{A7BF9501-A324-4133-A8F2-318C6CB9C0DD}" srcId="{7784E64E-8B4A-4822-9422-B79CD9F65B04}" destId="{2E3C99BF-21BD-49BB-B54B-B2CA2C9E7F29}" srcOrd="2" destOrd="0" parTransId="{A9F9B15E-5EAE-4AA3-AFEA-17A7C0847376}" sibTransId="{9A0F99AA-37E8-4033-B8E0-7EAD0A86C174}"/>
    <dgm:cxn modelId="{0407C80E-BAB6-4311-AA08-EF8DC67D74CE}" type="presOf" srcId="{7784E64E-8B4A-4822-9422-B79CD9F65B04}" destId="{4384EBF1-9C35-4414-A4CB-AD513D96DC28}" srcOrd="0" destOrd="0" presId="urn:microsoft.com/office/officeart/2005/8/layout/radial1"/>
    <dgm:cxn modelId="{37342E11-C92E-4D05-A5D8-8A51C3CB1032}" type="presOf" srcId="{7266BC39-1F6A-41B9-A062-96221536215A}" destId="{D6AC641A-9723-4768-AC83-6897910B52F0}" srcOrd="1" destOrd="0" presId="urn:microsoft.com/office/officeart/2005/8/layout/radial1"/>
    <dgm:cxn modelId="{03F3FF2E-DF39-47C9-9882-D3CCF61FA456}" srcId="{7784E64E-8B4A-4822-9422-B79CD9F65B04}" destId="{FB437D22-67FA-4F25-9B3F-B39C2DB747AE}" srcOrd="3" destOrd="0" parTransId="{AE43A803-2DF6-435E-B641-9C549EB30047}" sibTransId="{A5DB1B21-94D9-45A2-B37D-AEB4D1949CB7}"/>
    <dgm:cxn modelId="{9EC38B35-8ACA-450B-9B7A-6D9D3F9B55C8}" type="presOf" srcId="{FB437D22-67FA-4F25-9B3F-B39C2DB747AE}" destId="{72C89390-5F0F-426B-9F8B-FDF12534499B}" srcOrd="0" destOrd="0" presId="urn:microsoft.com/office/officeart/2005/8/layout/radial1"/>
    <dgm:cxn modelId="{97AE485C-9CA1-408D-A193-98A29D1ED5B7}" type="presOf" srcId="{38F9D9FB-1DB1-4676-8288-9856948571E7}" destId="{0EE22473-4E59-4B9E-A3E4-B7A85C8E9C7B}" srcOrd="0" destOrd="0" presId="urn:microsoft.com/office/officeart/2005/8/layout/radial1"/>
    <dgm:cxn modelId="{CEACB46B-7F3B-4198-99DA-68948C30594F}" type="presOf" srcId="{7266BC39-1F6A-41B9-A062-96221536215A}" destId="{F3A8B7E5-C75A-497C-B1C6-2A877691BB35}" srcOrd="0" destOrd="0" presId="urn:microsoft.com/office/officeart/2005/8/layout/radial1"/>
    <dgm:cxn modelId="{8882A94C-26C6-4753-B9EB-F11520362B4D}" srcId="{38F9D9FB-1DB1-4676-8288-9856948571E7}" destId="{7784E64E-8B4A-4822-9422-B79CD9F65B04}" srcOrd="0" destOrd="0" parTransId="{929D77F0-6D1B-41EB-9382-F87C75FA9299}" sibTransId="{D4F393B8-9789-474F-9DA6-B78003B23C61}"/>
    <dgm:cxn modelId="{FDB55150-48D4-4532-9ACF-FE8E84482FC2}" type="presOf" srcId="{A9F9B15E-5EAE-4AA3-AFEA-17A7C0847376}" destId="{C5513F03-752D-4CEB-A22D-2A59D28B0270}" srcOrd="0" destOrd="0" presId="urn:microsoft.com/office/officeart/2005/8/layout/radial1"/>
    <dgm:cxn modelId="{CB127654-B89E-465F-9F34-9643E54C8FFA}" srcId="{7784E64E-8B4A-4822-9422-B79CD9F65B04}" destId="{D355F26D-30BB-4D82-A792-0FAC516B60FC}" srcOrd="1" destOrd="0" parTransId="{CC25C320-5B9A-4AD5-8E87-05E93888365A}" sibTransId="{335D80D6-99C5-48B6-AAC7-9030D37C9F5E}"/>
    <dgm:cxn modelId="{DA66DF55-4AED-4129-A890-C065DC47B3CD}" type="presOf" srcId="{D355F26D-30BB-4D82-A792-0FAC516B60FC}" destId="{EBB8A620-A989-445A-9043-E2339E719AB7}" srcOrd="0" destOrd="0" presId="urn:microsoft.com/office/officeart/2005/8/layout/radial1"/>
    <dgm:cxn modelId="{F86FDA77-E182-4664-BF24-2A32579B1638}" type="presOf" srcId="{56A541E0-E9A5-4056-900A-C9670D5CC9BC}" destId="{2157EB53-5AB1-42A2-B00B-DA35EFBBED75}" srcOrd="0" destOrd="0" presId="urn:microsoft.com/office/officeart/2005/8/layout/radial1"/>
    <dgm:cxn modelId="{1D040B95-90BA-4D29-B3BD-AAFD9BF64D25}" type="presOf" srcId="{AE43A803-2DF6-435E-B641-9C549EB30047}" destId="{904E6DCB-2292-4BD8-B3CF-A401F086CD7C}" srcOrd="1" destOrd="0" presId="urn:microsoft.com/office/officeart/2005/8/layout/radial1"/>
    <dgm:cxn modelId="{88E2B399-B7FD-4538-915C-F3F915BD47F2}" type="presOf" srcId="{AE43A803-2DF6-435E-B641-9C549EB30047}" destId="{836BEC4E-B668-4956-9E6F-445C9C3A2494}" srcOrd="0" destOrd="0" presId="urn:microsoft.com/office/officeart/2005/8/layout/radial1"/>
    <dgm:cxn modelId="{EE2D64BB-BD0F-44C3-9F51-4AB019B4891C}" type="presOf" srcId="{CC25C320-5B9A-4AD5-8E87-05E93888365A}" destId="{930A5192-9174-48DB-9794-22BAE718BD8B}" srcOrd="0" destOrd="0" presId="urn:microsoft.com/office/officeart/2005/8/layout/radial1"/>
    <dgm:cxn modelId="{18FF11C1-5604-4164-B41E-D4D2E856EFF5}" srcId="{7784E64E-8B4A-4822-9422-B79CD9F65B04}" destId="{56A541E0-E9A5-4056-900A-C9670D5CC9BC}" srcOrd="0" destOrd="0" parTransId="{7266BC39-1F6A-41B9-A062-96221536215A}" sibTransId="{F30F32F0-46BA-41D5-9012-86E84D554321}"/>
    <dgm:cxn modelId="{4021C1C1-F049-4492-B47C-38D71282993F}" type="presOf" srcId="{CC25C320-5B9A-4AD5-8E87-05E93888365A}" destId="{53FCB80B-C48E-4598-89DB-24D30100FB62}" srcOrd="1" destOrd="0" presId="urn:microsoft.com/office/officeart/2005/8/layout/radial1"/>
    <dgm:cxn modelId="{8AAE78DB-FBD4-4E4D-8DD9-83ECB2396FF6}" type="presOf" srcId="{2E3C99BF-21BD-49BB-B54B-B2CA2C9E7F29}" destId="{42505665-9D50-4884-A854-B5F7E68ADC1C}" srcOrd="0" destOrd="0" presId="urn:microsoft.com/office/officeart/2005/8/layout/radial1"/>
    <dgm:cxn modelId="{71E401E2-27BC-460A-BBBF-1F3E464CE09E}" type="presOf" srcId="{A9F9B15E-5EAE-4AA3-AFEA-17A7C0847376}" destId="{35CE3ED5-AB9C-4145-8D23-B2FD8C4F754F}" srcOrd="1" destOrd="0" presId="urn:microsoft.com/office/officeart/2005/8/layout/radial1"/>
    <dgm:cxn modelId="{1AAD9D7D-F356-4101-8CCD-8B69E65A5637}" type="presParOf" srcId="{0EE22473-4E59-4B9E-A3E4-B7A85C8E9C7B}" destId="{4384EBF1-9C35-4414-A4CB-AD513D96DC28}" srcOrd="0" destOrd="0" presId="urn:microsoft.com/office/officeart/2005/8/layout/radial1"/>
    <dgm:cxn modelId="{54F523C8-F1C1-4D5F-8E50-27395ADDFA4B}" type="presParOf" srcId="{0EE22473-4E59-4B9E-A3E4-B7A85C8E9C7B}" destId="{F3A8B7E5-C75A-497C-B1C6-2A877691BB35}" srcOrd="1" destOrd="0" presId="urn:microsoft.com/office/officeart/2005/8/layout/radial1"/>
    <dgm:cxn modelId="{2E87A1C5-CC48-46A2-BA24-4C1B7818C2E5}" type="presParOf" srcId="{F3A8B7E5-C75A-497C-B1C6-2A877691BB35}" destId="{D6AC641A-9723-4768-AC83-6897910B52F0}" srcOrd="0" destOrd="0" presId="urn:microsoft.com/office/officeart/2005/8/layout/radial1"/>
    <dgm:cxn modelId="{7AB28A0A-B83D-4825-B797-6A0C9DCE1829}" type="presParOf" srcId="{0EE22473-4E59-4B9E-A3E4-B7A85C8E9C7B}" destId="{2157EB53-5AB1-42A2-B00B-DA35EFBBED75}" srcOrd="2" destOrd="0" presId="urn:microsoft.com/office/officeart/2005/8/layout/radial1"/>
    <dgm:cxn modelId="{360EB189-A971-443D-84D9-5A26AE522B55}" type="presParOf" srcId="{0EE22473-4E59-4B9E-A3E4-B7A85C8E9C7B}" destId="{930A5192-9174-48DB-9794-22BAE718BD8B}" srcOrd="3" destOrd="0" presId="urn:microsoft.com/office/officeart/2005/8/layout/radial1"/>
    <dgm:cxn modelId="{DF28A1E2-0C45-4B92-BAC8-52F2D5D9F2CB}" type="presParOf" srcId="{930A5192-9174-48DB-9794-22BAE718BD8B}" destId="{53FCB80B-C48E-4598-89DB-24D30100FB62}" srcOrd="0" destOrd="0" presId="urn:microsoft.com/office/officeart/2005/8/layout/radial1"/>
    <dgm:cxn modelId="{A79D5353-DA5E-4EF4-B5AC-5985AF3AE5FF}" type="presParOf" srcId="{0EE22473-4E59-4B9E-A3E4-B7A85C8E9C7B}" destId="{EBB8A620-A989-445A-9043-E2339E719AB7}" srcOrd="4" destOrd="0" presId="urn:microsoft.com/office/officeart/2005/8/layout/radial1"/>
    <dgm:cxn modelId="{283E5DFA-A7FF-4353-9CAD-AD5A093C636F}" type="presParOf" srcId="{0EE22473-4E59-4B9E-A3E4-B7A85C8E9C7B}" destId="{C5513F03-752D-4CEB-A22D-2A59D28B0270}" srcOrd="5" destOrd="0" presId="urn:microsoft.com/office/officeart/2005/8/layout/radial1"/>
    <dgm:cxn modelId="{691BBFFC-1B59-48FE-AC82-E5F379765DDE}" type="presParOf" srcId="{C5513F03-752D-4CEB-A22D-2A59D28B0270}" destId="{35CE3ED5-AB9C-4145-8D23-B2FD8C4F754F}" srcOrd="0" destOrd="0" presId="urn:microsoft.com/office/officeart/2005/8/layout/radial1"/>
    <dgm:cxn modelId="{17A44565-744B-4D65-8E8D-DC6AC10D59C3}" type="presParOf" srcId="{0EE22473-4E59-4B9E-A3E4-B7A85C8E9C7B}" destId="{42505665-9D50-4884-A854-B5F7E68ADC1C}" srcOrd="6" destOrd="0" presId="urn:microsoft.com/office/officeart/2005/8/layout/radial1"/>
    <dgm:cxn modelId="{C17375A0-C00F-452F-9392-CF183FA5DE13}" type="presParOf" srcId="{0EE22473-4E59-4B9E-A3E4-B7A85C8E9C7B}" destId="{836BEC4E-B668-4956-9E6F-445C9C3A2494}" srcOrd="7" destOrd="0" presId="urn:microsoft.com/office/officeart/2005/8/layout/radial1"/>
    <dgm:cxn modelId="{124E5566-76AA-49B8-9B8F-A569185B5BF2}" type="presParOf" srcId="{836BEC4E-B668-4956-9E6F-445C9C3A2494}" destId="{904E6DCB-2292-4BD8-B3CF-A401F086CD7C}" srcOrd="0" destOrd="0" presId="urn:microsoft.com/office/officeart/2005/8/layout/radial1"/>
    <dgm:cxn modelId="{4EA9F641-228B-4074-A701-D66A09AEEFE1}" type="presParOf" srcId="{0EE22473-4E59-4B9E-A3E4-B7A85C8E9C7B}" destId="{72C89390-5F0F-426B-9F8B-FDF12534499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7FFEB-894B-438F-BC8D-9499D115F96F}">
      <dsp:nvSpPr>
        <dsp:cNvPr id="0" name=""/>
        <dsp:cNvSpPr/>
      </dsp:nvSpPr>
      <dsp:spPr>
        <a:xfrm>
          <a:off x="2977158" y="2128790"/>
          <a:ext cx="2690126" cy="2690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Can a gaming model utilise aspects of chance to help library users find undiscovered books?</a:t>
          </a:r>
        </a:p>
      </dsp:txBody>
      <dsp:txXfrm>
        <a:off x="3371118" y="2522750"/>
        <a:ext cx="1902206" cy="1902206"/>
      </dsp:txXfrm>
    </dsp:sp>
    <dsp:sp modelId="{3625AEC7-5A43-4FE4-91E5-15F917DFA358}">
      <dsp:nvSpPr>
        <dsp:cNvPr id="0" name=""/>
        <dsp:cNvSpPr/>
      </dsp:nvSpPr>
      <dsp:spPr>
        <a:xfrm rot="13139752">
          <a:off x="1235994" y="1449361"/>
          <a:ext cx="2410623" cy="766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1E6F9-0D58-4A6E-ABA6-477CBFAF1E08}">
      <dsp:nvSpPr>
        <dsp:cNvPr id="0" name=""/>
        <dsp:cNvSpPr/>
      </dsp:nvSpPr>
      <dsp:spPr>
        <a:xfrm>
          <a:off x="16483" y="0"/>
          <a:ext cx="2555620" cy="2044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Weeding project – books not being discovered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(</a:t>
          </a:r>
          <a:r>
            <a:rPr lang="en-GB" sz="2300" b="0" i="0" kern="1200" dirty="0"/>
            <a:t>2023, O’Farrell)</a:t>
          </a:r>
          <a:r>
            <a:rPr lang="en-GB" sz="2300" kern="1200" dirty="0"/>
            <a:t> </a:t>
          </a:r>
        </a:p>
      </dsp:txBody>
      <dsp:txXfrm>
        <a:off x="76364" y="59881"/>
        <a:ext cx="2435858" cy="1924734"/>
      </dsp:txXfrm>
    </dsp:sp>
    <dsp:sp modelId="{34DBA985-2E86-4485-A42E-485670F37100}">
      <dsp:nvSpPr>
        <dsp:cNvPr id="0" name=""/>
        <dsp:cNvSpPr/>
      </dsp:nvSpPr>
      <dsp:spPr>
        <a:xfrm rot="19167395">
          <a:off x="5068006" y="1489896"/>
          <a:ext cx="2293041" cy="7666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66AE2-3433-45AD-8A0F-64B8E175CC17}">
      <dsp:nvSpPr>
        <dsp:cNvPr id="0" name=""/>
        <dsp:cNvSpPr/>
      </dsp:nvSpPr>
      <dsp:spPr>
        <a:xfrm>
          <a:off x="5910472" y="0"/>
          <a:ext cx="2555620" cy="2044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Sharing research in use of serendipity to discover books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/>
            <a:t>(2024, </a:t>
          </a:r>
          <a:r>
            <a:rPr lang="en-GB" sz="2300" b="0" i="0" kern="1200" dirty="0" err="1"/>
            <a:t>Mckinnery</a:t>
          </a:r>
          <a:r>
            <a:rPr lang="en-GB" sz="2300" b="0" i="0" kern="1200" dirty="0"/>
            <a:t>)</a:t>
          </a:r>
          <a:endParaRPr lang="en-GB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5970353" y="59881"/>
        <a:ext cx="2435858" cy="192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EBF1-9C35-4414-A4CB-AD513D96DC28}">
      <dsp:nvSpPr>
        <dsp:cNvPr id="0" name=""/>
        <dsp:cNvSpPr/>
      </dsp:nvSpPr>
      <dsp:spPr>
        <a:xfrm>
          <a:off x="2625392" y="1984542"/>
          <a:ext cx="1507824" cy="1507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 Nova" panose="020B0504020202020204" pitchFamily="34" charset="0"/>
            </a:rPr>
            <a:t>GAME</a:t>
          </a:r>
        </a:p>
      </dsp:txBody>
      <dsp:txXfrm>
        <a:off x="2846208" y="2205358"/>
        <a:ext cx="1066192" cy="1066192"/>
      </dsp:txXfrm>
    </dsp:sp>
    <dsp:sp modelId="{F3A8B7E5-C75A-497C-B1C6-2A877691BB35}">
      <dsp:nvSpPr>
        <dsp:cNvPr id="0" name=""/>
        <dsp:cNvSpPr/>
      </dsp:nvSpPr>
      <dsp:spPr>
        <a:xfrm rot="16200000">
          <a:off x="3272309" y="1857469"/>
          <a:ext cx="213989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213989" y="2007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73954" y="1872198"/>
        <a:ext cx="10699" cy="10699"/>
      </dsp:txXfrm>
    </dsp:sp>
    <dsp:sp modelId="{2157EB53-5AB1-42A2-B00B-DA35EFBBED75}">
      <dsp:nvSpPr>
        <dsp:cNvPr id="0" name=""/>
        <dsp:cNvSpPr/>
      </dsp:nvSpPr>
      <dsp:spPr>
        <a:xfrm>
          <a:off x="2366423" y="-221011"/>
          <a:ext cx="2025762" cy="1991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Nova" panose="020B0504020202020204" pitchFamily="34" charset="0"/>
            </a:rPr>
            <a:t>Curated encounters with the unexpected</a:t>
          </a:r>
        </a:p>
      </dsp:txBody>
      <dsp:txXfrm>
        <a:off x="2663089" y="70647"/>
        <a:ext cx="1432430" cy="1408248"/>
      </dsp:txXfrm>
    </dsp:sp>
    <dsp:sp modelId="{930A5192-9174-48DB-9794-22BAE718BD8B}">
      <dsp:nvSpPr>
        <dsp:cNvPr id="0" name=""/>
        <dsp:cNvSpPr/>
      </dsp:nvSpPr>
      <dsp:spPr>
        <a:xfrm>
          <a:off x="4133216" y="2718376"/>
          <a:ext cx="196890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196890" y="2007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26739" y="2733532"/>
        <a:ext cx="9844" cy="9844"/>
      </dsp:txXfrm>
    </dsp:sp>
    <dsp:sp modelId="{EBB8A620-A989-445A-9043-E2339E719AB7}">
      <dsp:nvSpPr>
        <dsp:cNvPr id="0" name=""/>
        <dsp:cNvSpPr/>
      </dsp:nvSpPr>
      <dsp:spPr>
        <a:xfrm>
          <a:off x="4330107" y="1742672"/>
          <a:ext cx="2025762" cy="1991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Nova" panose="020B0504020202020204" pitchFamily="34" charset="0"/>
            </a:rPr>
            <a:t>Roleplaying as empathy</a:t>
          </a:r>
        </a:p>
      </dsp:txBody>
      <dsp:txXfrm>
        <a:off x="4626773" y="2034330"/>
        <a:ext cx="1432430" cy="1408248"/>
      </dsp:txXfrm>
    </dsp:sp>
    <dsp:sp modelId="{C5513F03-752D-4CEB-A22D-2A59D28B0270}">
      <dsp:nvSpPr>
        <dsp:cNvPr id="0" name=""/>
        <dsp:cNvSpPr/>
      </dsp:nvSpPr>
      <dsp:spPr>
        <a:xfrm rot="5400000">
          <a:off x="3287371" y="3564221"/>
          <a:ext cx="183866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183866" y="2007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74707" y="3579703"/>
        <a:ext cx="9193" cy="9193"/>
      </dsp:txXfrm>
    </dsp:sp>
    <dsp:sp modelId="{42505665-9D50-4884-A854-B5F7E68ADC1C}">
      <dsp:nvSpPr>
        <dsp:cNvPr id="0" name=""/>
        <dsp:cNvSpPr/>
      </dsp:nvSpPr>
      <dsp:spPr>
        <a:xfrm>
          <a:off x="2366423" y="3676233"/>
          <a:ext cx="2025762" cy="1991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Nova" panose="020B0504020202020204" pitchFamily="34" charset="0"/>
            </a:rPr>
            <a:t>Decolonising technique</a:t>
          </a:r>
        </a:p>
      </dsp:txBody>
      <dsp:txXfrm>
        <a:off x="2663089" y="3967891"/>
        <a:ext cx="1432430" cy="1408248"/>
      </dsp:txXfrm>
    </dsp:sp>
    <dsp:sp modelId="{836BEC4E-B668-4956-9E6F-445C9C3A2494}">
      <dsp:nvSpPr>
        <dsp:cNvPr id="0" name=""/>
        <dsp:cNvSpPr/>
      </dsp:nvSpPr>
      <dsp:spPr>
        <a:xfrm rot="10800000">
          <a:off x="2428501" y="2718376"/>
          <a:ext cx="196890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196890" y="2007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22024" y="2733532"/>
        <a:ext cx="9844" cy="9844"/>
      </dsp:txXfrm>
    </dsp:sp>
    <dsp:sp modelId="{72C89390-5F0F-426B-9F8B-FDF12534499B}">
      <dsp:nvSpPr>
        <dsp:cNvPr id="0" name=""/>
        <dsp:cNvSpPr/>
      </dsp:nvSpPr>
      <dsp:spPr>
        <a:xfrm>
          <a:off x="402739" y="1742672"/>
          <a:ext cx="2025762" cy="1991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 Nova" panose="020B0504020202020204" pitchFamily="34" charset="0"/>
            </a:rPr>
            <a:t>Learning through fun</a:t>
          </a:r>
        </a:p>
      </dsp:txBody>
      <dsp:txXfrm>
        <a:off x="699405" y="2034330"/>
        <a:ext cx="1432430" cy="1408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CAD2-63AF-43D4-B61E-DBC6CE3CE04A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7EA22-E053-4160-A6DA-41E4929A5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7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eranhealy.org/blog/archives/2015/02/25/gender-and-citation-in-four-general-interest-philosophy-journals-1993-2013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Action based research following a personal professional practice model: 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Marshall, J. (2016) </a:t>
            </a:r>
            <a:r>
              <a:rPr lang="en-GB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First person action research: Living life as inquiry. 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London, England: SAGE Publications Ltd.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Running weeding project summer 2024, informed by: O’Farrell, S. (2023)</a:t>
            </a:r>
            <a:r>
              <a:rPr lang="en-GB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‘Weeding at Westminster -wins, woes, and ways forward’. CPD25 Research Forum 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26 January 2023.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Shared feedback on profession practice from LILAC: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Mckinnery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P. (2024) </a:t>
            </a:r>
            <a:r>
              <a:rPr lang="en-GB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Serendipitous searching: taking art students on a visual research journey. LILAC2024 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25 March 2024.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9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1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Fun principle that fun aids learning and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That allowing an encounter that is unexpected, like the weeded book project, allows information to be rethought or creatively associated with other 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Empathy, that seeing things from other perspectives ethically empowering both personally and socially – practical form of social justice.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Decolonising is a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3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game where you slowly disclose meaning from encounters to make sense from other unexpected contexts.  Creativity is used to cohere meaning.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2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the character theme is developed from empathy principle and Amita’s presentation: Nijhawan, A. (2024) 'Storytelling and Identity' [Lecture]. Learning Lounge Talks, UAL, 29 October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Designed by Mara Della </a:t>
            </a:r>
            <a:r>
              <a:rPr lang="en-GB" dirty="0" err="1"/>
              <a:t>Devova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1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Healy, K. (2015) </a:t>
            </a:r>
            <a:r>
              <a:rPr lang="en-GB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Gender and Citation in Four General-Interest Philosophy Journals, 1993-2013. 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Available at: </a:t>
            </a:r>
            <a:r>
              <a:rPr lang="en-GB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3"/>
              </a:rPr>
              <a:t>https://kieranhealy.org/blog/archives/2015/02/25/gender-and-citation-in-four-general-interest-philosophy-journals-1993-2013/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(Accessed: Jan 8, 2025).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mixed player demographic. 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Study supplemented by an ethnographic approach, taking guidance from (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Tjora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2006) specifically its elucidation of Erlandson’s focus on the documentation and analysis of ‘critical events’. (Erlandson, D.A., Harris, E.L., Skipper, B.L. and Allen, S.D, 1993) As such I would keep a note of critical events that occurred during the session whilst also taking note of direct feedback as it was offered.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8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5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investigated storytelling approaches as ways of disclosure that “understand the participants” through their ways of recounting and exploring plots and characters. (Savin-Baden and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Wimpenny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2014 60) This was further nuanced using decolonising practices within the participatory art research context, where it was noted that storytelling can act as a way of processing critical and social issues in a way that shares through empathetic narratives. (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Seppälä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Sarantou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and Miettinen, 2021 166).</a:t>
            </a:r>
          </a:p>
          <a:p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found a short study looking at the coding and analysis of characters in Conan Doyle’s short stories. (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Khalifatunnisa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Iftanty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2023) The researchers had used coding techniques laid out in the </a:t>
            </a:r>
            <a:r>
              <a:rPr lang="en-GB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Research methods in education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; which I followed up and found very helpful, especially the notes on coding storytelling. (Cohen, Morrison and Manion, 2007 394–395).</a:t>
            </a:r>
          </a:p>
          <a:p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7EA22-E053-4160-A6DA-41E4929A56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9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January 13,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3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January 13,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14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Monday, January 13,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January 13,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73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villager.itch.io/last-tea-sho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ringvillager.itch.io/last-tea-sho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5D9CE-6F9F-2759-7E3B-35B334515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46" y="-299938"/>
            <a:ext cx="5309945" cy="2370169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500" dirty="0"/>
            </a:br>
            <a:br>
              <a:rPr lang="en-GB" sz="35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GB" sz="3500" dirty="0">
                <a:solidFill>
                  <a:schemeClr val="tx1">
                    <a:lumMod val="95000"/>
                  </a:schemeClr>
                </a:solidFill>
                <a:latin typeface="Arial Nova" panose="020F0502020204030204" pitchFamily="34" charset="0"/>
              </a:rPr>
              <a:t>CHARACTER DEFINING</a:t>
            </a:r>
            <a:br>
              <a:rPr lang="en-GB" sz="3500" dirty="0">
                <a:solidFill>
                  <a:schemeClr val="tx1">
                    <a:lumMod val="95000"/>
                  </a:schemeClr>
                </a:solidFill>
                <a:latin typeface="Arial Nova" panose="020F0502020204030204" pitchFamily="34" charset="0"/>
              </a:rPr>
            </a:br>
            <a:r>
              <a:rPr lang="en-GB" sz="3100" dirty="0">
                <a:solidFill>
                  <a:schemeClr val="tx1">
                    <a:lumMod val="95000"/>
                  </a:schemeClr>
                </a:solidFill>
                <a:latin typeface="Arial Nova" panose="020F0502020204030204" pitchFamily="34" charset="0"/>
              </a:rPr>
              <a:t>a library journaling game </a:t>
            </a:r>
            <a:br>
              <a:rPr lang="en-GB" sz="3500" dirty="0">
                <a:solidFill>
                  <a:srgbClr val="E8E9E1"/>
                </a:solidFill>
                <a:latin typeface="Arial Nova" panose="020F0502020204030204" pitchFamily="34" charset="0"/>
              </a:rPr>
            </a:br>
            <a:br>
              <a:rPr lang="en-GB" sz="3500" dirty="0">
                <a:solidFill>
                  <a:srgbClr val="E8E9E1"/>
                </a:solidFill>
              </a:rPr>
            </a:br>
            <a:endParaRPr lang="en-GB" sz="3500" dirty="0">
              <a:solidFill>
                <a:srgbClr val="E8E9E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69907-5245-20F4-F272-9D2B5814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331" y="5784495"/>
            <a:ext cx="2753973" cy="7785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95000"/>
                    <a:alpha val="55000"/>
                  </a:schemeClr>
                </a:solidFill>
                <a:latin typeface="Arial Nova" panose="020B0504020202020204" pitchFamily="34" charset="0"/>
              </a:rPr>
              <a:t>By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95000"/>
                    <a:alpha val="55000"/>
                  </a:schemeClr>
                </a:solidFill>
                <a:latin typeface="Arial Nova" panose="020B0504020202020204" pitchFamily="34" charset="0"/>
              </a:rPr>
              <a:t>David Smith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8321" y="4122000"/>
            <a:ext cx="544709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87D1A3-B240-C07C-F866-5E2B7188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309"/>
            <a:ext cx="12203288" cy="41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8A58-ECED-394A-8899-2518277B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06" y="504303"/>
            <a:ext cx="11301984" cy="1141200"/>
          </a:xfrm>
        </p:spPr>
        <p:txBody>
          <a:bodyPr/>
          <a:lstStyle/>
          <a:p>
            <a:r>
              <a:rPr lang="en-GB" b="1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Analysing the character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E89DE-D8BC-1AB4-9CFA-C37C4B93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05" y="3013944"/>
            <a:ext cx="5250379" cy="3475553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1800" b="1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Coding matrix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Geographic locations and places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Disciplines / practices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Presence of critical perspective or social justice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Links to other characters that expands one of the other </a:t>
            </a:r>
            <a:r>
              <a:rPr lang="en-GB" sz="18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codings</a:t>
            </a:r>
            <a:endParaRPr lang="en-GB" sz="1800" b="0" i="0" dirty="0">
              <a:solidFill>
                <a:schemeClr val="tx1">
                  <a:lumMod val="9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Innovative or novel connections</a:t>
            </a:r>
            <a:endParaRPr lang="en-GB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1ED57B-E2A1-96C6-E7EF-F1F189BB7A38}"/>
              </a:ext>
            </a:extLst>
          </p:cNvPr>
          <p:cNvSpPr txBox="1">
            <a:spLocks/>
          </p:cNvSpPr>
          <p:nvPr/>
        </p:nvSpPr>
        <p:spPr>
          <a:xfrm>
            <a:off x="6362579" y="1204894"/>
            <a:ext cx="5250379" cy="5683719"/>
          </a:xfrm>
          <a:prstGeom prst="rect">
            <a:avLst/>
          </a:prstGeom>
        </p:spPr>
        <p:txBody>
          <a:bodyPr vert="horz" wrap="square" lIns="0" tIns="0" rIns="91440" bIns="0" rtlCol="0">
            <a:normAutofit/>
          </a:bodyPr>
          <a:lstStyle>
            <a:lvl1pPr marL="450000" indent="-448056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Calibri Light" panose="020F0302020204030204" pitchFamily="34" charset="0"/>
              <a:buChar char="→"/>
              <a:defRPr sz="22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00000" indent="-448056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22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0000" indent="-448056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22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0" indent="-448056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22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0000" indent="-448056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alibri Light" panose="020F0302020204030204" pitchFamily="34" charset="0"/>
              <a:buChar char="→"/>
              <a:defRPr sz="2200" kern="1200">
                <a:solidFill>
                  <a:schemeClr val="tx2">
                    <a:alpha val="5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" indent="0">
              <a:buFont typeface="Calibri Light" panose="020F0302020204030204" pitchFamily="34" charset="0"/>
              <a:buNone/>
            </a:pPr>
            <a:r>
              <a:rPr lang="en-GB" sz="1800" b="1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Findings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8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Wide range of locations, and positive descriptions of travel and interaction with others’ cultures.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8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xpansive and diverse range of professions and ambitions.</a:t>
            </a:r>
            <a:endParaRPr lang="en-GB" sz="1800" dirty="0">
              <a:solidFill>
                <a:schemeClr val="tx1">
                  <a:lumMod val="95000"/>
                </a:schemeClr>
              </a:solidFill>
              <a:latin typeface="Georgia" panose="02040502050405020303" pitchFamily="18" charset="0"/>
            </a:endParaRP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3 of the 5 players explicitly raised issues that looked critically at their </a:t>
            </a:r>
            <a:r>
              <a:rPr lang="en-GB" sz="18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topis</a:t>
            </a: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, raised ideals or described social justice scenarios.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Regular incidents of development through character interaction.</a:t>
            </a:r>
          </a:p>
          <a:p>
            <a:pPr marL="459144" indent="-457200">
              <a:buFont typeface="+mj-lt"/>
              <a:buAutoNum type="alphaUcPeriod"/>
            </a:pPr>
            <a:r>
              <a:rPr lang="en-GB" sz="18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The gaming aspect of the session helped to stretch the imaginations of players.</a:t>
            </a:r>
            <a:endParaRPr lang="en-GB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EE6-B687-F236-F4F7-E1A8EE864BF3}"/>
              </a:ext>
            </a:extLst>
          </p:cNvPr>
          <p:cNvSpPr txBox="1"/>
          <p:nvPr/>
        </p:nvSpPr>
        <p:spPr>
          <a:xfrm>
            <a:off x="337265" y="1204894"/>
            <a:ext cx="534191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Question</a:t>
            </a:r>
            <a:r>
              <a:rPr lang="en-GB" dirty="0"/>
              <a:t>: does the creation of narrative forms from randomly selected library sources produce scenarios with more diverse characters and more inventive and critical stories?</a:t>
            </a:r>
          </a:p>
        </p:txBody>
      </p:sp>
    </p:spTree>
    <p:extLst>
      <p:ext uri="{BB962C8B-B14F-4D97-AF65-F5344CB8AC3E}">
        <p14:creationId xmlns:p14="http://schemas.microsoft.com/office/powerpoint/2010/main" val="178210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E9B1-5F41-4314-A8D1-E88F5CB5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Reflections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596BE-9BC3-AF88-8865-DB5BD78CFE55}"/>
              </a:ext>
            </a:extLst>
          </p:cNvPr>
          <p:cNvSpPr txBox="1"/>
          <p:nvPr/>
        </p:nvSpPr>
        <p:spPr>
          <a:xfrm>
            <a:off x="902689" y="1097962"/>
            <a:ext cx="109733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Was the character sheet the outcome?  Analysing the group sharing.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Time consuming bibliography collation.  Keyword model?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Designing games for other contexts. Solo play, welcome events, specific theme events, in class for suitable disciplines, to support database training.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Practical changes.</a:t>
            </a:r>
          </a:p>
          <a:p>
            <a:endParaRPr lang="en-GB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B661-AB90-E4F3-3C0F-A103CFA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  <a:cs typeface="Aptos Serif" panose="0202060407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0B2A7-CD75-C9F0-D4CD-DD70044E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13184"/>
            <a:ext cx="11293200" cy="4405030"/>
          </a:xfrm>
        </p:spPr>
        <p:txBody>
          <a:bodyPr>
            <a:noAutofit/>
          </a:bodyPr>
          <a:lstStyle/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Borchgrevink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H. (2024) ‘Finding objects, connecting dots: Exploring serendipity as interruptive artistic strategy for audience interaction in public spaces’,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Nordic Journal of Art &amp; Research,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13(2).</a:t>
            </a: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Cohen, L., Morrison, K. and Manion, L. (2007)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Research methods in education.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Sixth edition.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edn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. London: Routledge.</a:t>
            </a: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Crilly, J. and Everitt, R. (2022)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Narrative expansions: interpreting decolonisation in academic libraries.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London: Facet Publishing.</a:t>
            </a: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Erlandson, D.A., Harris, E.L., Skipper, B.L. and Allen, S.D (1993)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Doing Naturalistic Inquiry. A Guide to Methods.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Newbury Park, CA: Sage.</a:t>
            </a:r>
          </a:p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Khalifatunnisa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P.R. and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Iftanty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E. (2023)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Character Values in Sherlock Holmes Short Stories by Sir Arthur Conan Doyle: A Content Analysis.</a:t>
            </a:r>
            <a:endParaRPr lang="en-GB" sz="1200" b="0" i="0" dirty="0">
              <a:solidFill>
                <a:schemeClr val="tx1">
                  <a:lumMod val="95000"/>
                </a:schemeClr>
              </a:solidFill>
              <a:effectLst/>
              <a:latin typeface="Arial Nova" panose="020B0504020202020204" pitchFamily="34" charset="0"/>
            </a:endParaRPr>
          </a:p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Karayigit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C. and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Ozier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M. (2023) ‘Using character connection journaling to develop cultural empathy’,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British Journal of Guidance &amp; Counselling,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51(5), pp. 727–738. </a:t>
            </a:r>
            <a:endParaRPr lang="en-GB" sz="12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Marshall, J. (2016)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First person action research: Living life as inquiry.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London, England: SAGE Publications Ltd.</a:t>
            </a:r>
          </a:p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Mckinnery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P. (2024)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Serendipitous searching: taking art students on a visual research journey. LILAC2024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. 25 March 2024.</a:t>
            </a:r>
          </a:p>
          <a:p>
            <a:pPr marL="1944" indent="0">
              <a:buNone/>
            </a:pP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Nijhawan, A. (2024) 'Storytelling and Identity' [Lecture]. Learning Lounge Talks, UAL, 29 October 2024.</a:t>
            </a:r>
            <a:endParaRPr lang="en-GB" sz="1200" b="0" i="0" dirty="0">
              <a:solidFill>
                <a:schemeClr val="tx1">
                  <a:lumMod val="95000"/>
                </a:schemeClr>
              </a:solidFill>
              <a:effectLst/>
              <a:latin typeface="Arial Nova" panose="020B0504020202020204" pitchFamily="34" charset="0"/>
            </a:endParaRP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O’Farrell, S. (2023) 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‘Weeding at Westminster -wins, woes, and ways forward’. CPD25 Research Forum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. 26 January 2023.</a:t>
            </a:r>
          </a:p>
          <a:p>
            <a:pPr marL="1944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Savin-Baden, M. and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Wimpenny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K. (2014)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A Practical Guide to Arts-Related Research.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Rotterdam: BRILL.</a:t>
            </a:r>
          </a:p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Seppälä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T.,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Sarantou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M. and Miettinen, S. (2021)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Arts-based methods for decolonising participatory research.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Milton: Taylor &amp; Francis Group.</a:t>
            </a:r>
          </a:p>
          <a:p>
            <a:pPr marL="1944" indent="0">
              <a:buNone/>
            </a:pP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Spring Villages (2022) </a:t>
            </a:r>
            <a:r>
              <a:rPr lang="en-GB" sz="1200" i="1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Last Tea Shop Classic. 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Available at: </a:t>
            </a:r>
            <a:r>
              <a:rPr lang="en-GB" sz="12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https://springvillager.itch.io/last-tea-shop</a:t>
            </a:r>
            <a:endParaRPr lang="en-GB" sz="12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1944" indent="0">
              <a:buNone/>
            </a:pP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Tjora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, A.H. (2006) ‘Writing small discoveries: an exploration of fresh observers’ observations’,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Norwegian University of Science and Technology,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Vol.(6(4)), pp. 429–451.</a:t>
            </a:r>
            <a:endParaRPr lang="en-GB" sz="1200" b="1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Walsh, A. (2018) </a:t>
            </a:r>
            <a:r>
              <a:rPr lang="en-GB" sz="1200" b="0" i="1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The librarians’ book on teaching through games and play. 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Tallinn, Harju </a:t>
            </a:r>
            <a:r>
              <a:rPr lang="en-GB" sz="1200" b="0" i="0" dirty="0" err="1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Maakond</a:t>
            </a:r>
            <a:r>
              <a:rPr lang="en-GB" sz="1200" b="0" i="0" dirty="0">
                <a:solidFill>
                  <a:schemeClr val="tx1">
                    <a:lumMod val="95000"/>
                  </a:schemeClr>
                </a:solidFill>
                <a:effectLst/>
                <a:latin typeface="Arial Nova" panose="020B0504020202020204" pitchFamily="34" charset="0"/>
              </a:rPr>
              <a:t>: Innovative Libraries.</a:t>
            </a:r>
          </a:p>
          <a:p>
            <a:pPr marL="1944" indent="0" algn="l" fontAlgn="base">
              <a:buNone/>
            </a:pPr>
            <a:endParaRPr lang="en-GB" sz="1000" b="0" i="0" dirty="0">
              <a:solidFill>
                <a:schemeClr val="tx1">
                  <a:lumMod val="95000"/>
                </a:schemeClr>
              </a:solidFill>
              <a:effectLst/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GB" sz="10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D713-803E-652E-B6B1-8EC074A1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448066"/>
            <a:ext cx="11301984" cy="1141200"/>
          </a:xfrm>
        </p:spPr>
        <p:txBody>
          <a:bodyPr/>
          <a:lstStyle/>
          <a:p>
            <a:pPr algn="ctr"/>
            <a:r>
              <a:rPr lang="en-GB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Action based research development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67E22B-8886-9CCE-967B-6C6EB4AA5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834699"/>
              </p:ext>
            </p:extLst>
          </p:nvPr>
        </p:nvGraphicFramePr>
        <p:xfrm>
          <a:off x="1773766" y="1589265"/>
          <a:ext cx="8523173" cy="481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3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B459-8034-2EA8-9021-AAD36BFF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Games in the library context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3EA025-C5FE-A33E-F34F-A5F9365AF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67970"/>
              </p:ext>
            </p:extLst>
          </p:nvPr>
        </p:nvGraphicFramePr>
        <p:xfrm>
          <a:off x="5433391" y="605839"/>
          <a:ext cx="6758609" cy="547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C90AB7-9CB0-72E8-0C0C-305599360BB6}"/>
              </a:ext>
            </a:extLst>
          </p:cNvPr>
          <p:cNvSpPr txBox="1"/>
          <p:nvPr/>
        </p:nvSpPr>
        <p:spPr>
          <a:xfrm>
            <a:off x="441958" y="851720"/>
            <a:ext cx="52167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Walsh, A. (2018) </a:t>
            </a:r>
            <a:r>
              <a:rPr lang="en-GB" b="0" i="1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The librarians’ book on teaching through games and play. 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Tallinn, Harju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Maakond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: Innovative Libraries.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Unexpected encounters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Borchgrevink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, H. (2024) ‘Finding objects, connecting dots: Exploring serendipity as interruptive artistic strategy for audience interaction in public spaces’, </a:t>
            </a:r>
            <a:r>
              <a:rPr lang="en-GB" b="0" i="1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Nordic Journal of Art &amp; Research, 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13(2).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Karayigit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, C. and </a:t>
            </a:r>
            <a:r>
              <a:rPr lang="en-GB" b="0" i="0" dirty="0" err="1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Ozier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, M. (2023) ‘Using character connection journaling to develop cultural empathy’, </a:t>
            </a:r>
            <a:r>
              <a:rPr lang="en-GB" b="0" i="1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British Journal of Guidance &amp; Counselling, 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51(5), pp. 727–738.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b="0" i="0" dirty="0">
              <a:solidFill>
                <a:schemeClr val="tx1">
                  <a:lumMod val="95000"/>
                </a:schemeClr>
              </a:solidFill>
              <a:effectLst/>
              <a:latin typeface="Georgia" panose="02040502050405020303" pitchFamily="18" charset="0"/>
            </a:endParaRPr>
          </a:p>
          <a:p>
            <a:r>
              <a:rPr lang="en-GB" b="1" dirty="0">
                <a:solidFill>
                  <a:schemeClr val="tx1">
                    <a:lumMod val="95000"/>
                  </a:schemeClr>
                </a:solidFill>
              </a:rPr>
              <a:t>Decolonising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Crilly, J. and Everitt, R. (2022) </a:t>
            </a:r>
            <a:r>
              <a:rPr lang="en-GB" b="0" i="1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Narrative expansions: interpreting decolonisation in academic libraries. </a:t>
            </a:r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London: Facet Publishing.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4606-BBDA-A507-863C-23D460A4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2" y="415305"/>
            <a:ext cx="11301984" cy="1141200"/>
          </a:xfrm>
        </p:spPr>
        <p:txBody>
          <a:bodyPr/>
          <a:lstStyle/>
          <a:p>
            <a:pPr algn="ctr"/>
            <a:r>
              <a:rPr lang="en-GB" i="0" dirty="0">
                <a:latin typeface="Arial Nova" panose="020B0504020202020204" pitchFamily="34" charset="0"/>
              </a:rPr>
              <a:t>Finding an exemplar journaling game: </a:t>
            </a:r>
            <a:r>
              <a:rPr lang="en-GB" dirty="0">
                <a:latin typeface="Arial Nova" panose="020B0504020202020204" pitchFamily="34" charset="0"/>
              </a:rPr>
              <a:t>The Last Teashop </a:t>
            </a:r>
          </a:p>
        </p:txBody>
      </p:sp>
      <p:pic>
        <p:nvPicPr>
          <p:cNvPr id="5" name="Content Placeholder 4" descr="A drawing of a tea pot&#10;&#10;Description automatically generated">
            <a:extLst>
              <a:ext uri="{FF2B5EF4-FFF2-40B4-BE49-F238E27FC236}">
                <a16:creationId xmlns:a16="http://schemas.microsoft.com/office/drawing/2014/main" id="{BE111297-1E29-FC72-F3D7-8B72443A5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3" y="1103831"/>
            <a:ext cx="5645425" cy="4480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003B9-0D7C-57C4-E18C-7AF783C34316}"/>
              </a:ext>
            </a:extLst>
          </p:cNvPr>
          <p:cNvSpPr txBox="1"/>
          <p:nvPr/>
        </p:nvSpPr>
        <p:spPr>
          <a:xfrm>
            <a:off x="3286539" y="5584327"/>
            <a:ext cx="736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ova" panose="020B0504020202020204" pitchFamily="34" charset="0"/>
              </a:rPr>
              <a:t>Spring Villages (2022) </a:t>
            </a:r>
            <a:r>
              <a:rPr lang="en-GB" i="1" dirty="0">
                <a:latin typeface="Arial Nova" panose="020B0504020202020204" pitchFamily="34" charset="0"/>
              </a:rPr>
              <a:t>Last Tea Shop Classic. </a:t>
            </a:r>
            <a:r>
              <a:rPr lang="en-GB" dirty="0">
                <a:latin typeface="Arial Nova" panose="020B0504020202020204" pitchFamily="34" charset="0"/>
              </a:rPr>
              <a:t>Available at: </a:t>
            </a:r>
            <a:r>
              <a:rPr lang="en-GB" dirty="0">
                <a:latin typeface="Arial Nova" panose="020B0504020202020204" pitchFamily="34" charset="0"/>
                <a:hlinkClick r:id="rId4"/>
              </a:rPr>
              <a:t>https://springvillager.itch.io/last-tea-shop</a:t>
            </a:r>
            <a:endParaRPr lang="en-GB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6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4014-3186-ABD6-116A-3FD8380D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Nova" panose="020B0504020202020204" pitchFamily="34" charset="0"/>
              </a:rPr>
              <a:t>Character Defining </a:t>
            </a:r>
            <a:r>
              <a:rPr lang="en-GB" b="1" i="0" dirty="0">
                <a:latin typeface="Arial Nova" panose="020B0504020202020204" pitchFamily="34" charset="0"/>
              </a:rPr>
              <a:t>– establishing the games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5899-39D2-0DD1-778F-2EEA28D1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419287"/>
            <a:ext cx="9462053" cy="5049913"/>
          </a:xfrm>
        </p:spPr>
        <p:txBody>
          <a:bodyPr>
            <a:normAutofit fontScale="77500" lnSpcReduction="20000"/>
          </a:bodyPr>
          <a:lstStyle/>
          <a:p>
            <a:pPr marL="516294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Create a central character through the interpersonal relations they have with other important people in their life.</a:t>
            </a:r>
          </a:p>
          <a:p>
            <a:pPr marL="516294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516294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Defining these important characters through the random selection of library books from a curated collection (designed with citational justice and social justice aims).</a:t>
            </a:r>
          </a:p>
          <a:p>
            <a:pPr marL="966294" lvl="1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516294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To allow time for the players to investigate and read the selected books.</a:t>
            </a:r>
          </a:p>
          <a:p>
            <a:pPr marL="516294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95000"/>
                </a:schemeClr>
              </a:solidFill>
              <a:latin typeface="Arial Nova" panose="020B0504020202020204" pitchFamily="34" charset="0"/>
            </a:endParaRPr>
          </a:p>
          <a:p>
            <a:pPr marL="516294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For players to have time to share and tell each other about the characters they have created as a conclusion to the game</a:t>
            </a:r>
            <a:endParaRPr lang="en-GB" sz="20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40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4B15-EFD3-A448-74BA-1D9F27CE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39" y="335792"/>
            <a:ext cx="11301984" cy="1141200"/>
          </a:xfrm>
        </p:spPr>
        <p:txBody>
          <a:bodyPr/>
          <a:lstStyle/>
          <a:p>
            <a:r>
              <a:rPr lang="en-GB" b="1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Designing the players’ character sheets</a:t>
            </a:r>
          </a:p>
        </p:txBody>
      </p:sp>
      <p:pic>
        <p:nvPicPr>
          <p:cNvPr id="7" name="Content Placeholder 6" descr="A white rectangular frame with black lines&#10;&#10;Description automatically generated">
            <a:extLst>
              <a:ext uri="{FF2B5EF4-FFF2-40B4-BE49-F238E27FC236}">
                <a16:creationId xmlns:a16="http://schemas.microsoft.com/office/drawing/2014/main" id="{F9023A78-6F6B-B63E-1B52-2FEEB71F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9" y="1780903"/>
            <a:ext cx="2673268" cy="3783012"/>
          </a:xfrm>
        </p:spPr>
      </p:pic>
      <p:pic>
        <p:nvPicPr>
          <p:cNvPr id="9" name="Picture 8" descr="A graphic design of a frame&#10;&#10;Description automatically generated with medium confidence">
            <a:extLst>
              <a:ext uri="{FF2B5EF4-FFF2-40B4-BE49-F238E27FC236}">
                <a16:creationId xmlns:a16="http://schemas.microsoft.com/office/drawing/2014/main" id="{879C5BAF-EE29-92FE-9313-749D2B101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32" y="1780903"/>
            <a:ext cx="2673268" cy="3783012"/>
          </a:xfrm>
          <a:prstGeom prst="rect">
            <a:avLst/>
          </a:prstGeom>
        </p:spPr>
      </p:pic>
      <p:pic>
        <p:nvPicPr>
          <p:cNvPr id="11" name="Picture 10" descr="A graphic design of a rectangular frame&#10;&#10;Description automatically generated with medium confidence">
            <a:extLst>
              <a:ext uri="{FF2B5EF4-FFF2-40B4-BE49-F238E27FC236}">
                <a16:creationId xmlns:a16="http://schemas.microsoft.com/office/drawing/2014/main" id="{6E052D0B-6080-700E-0121-3026BD38C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903"/>
            <a:ext cx="2673269" cy="3783012"/>
          </a:xfrm>
          <a:prstGeom prst="rect">
            <a:avLst/>
          </a:prstGeom>
        </p:spPr>
      </p:pic>
      <p:pic>
        <p:nvPicPr>
          <p:cNvPr id="13" name="Picture 12" descr="A close-up of a card game&#10;&#10;Description automatically generated">
            <a:extLst>
              <a:ext uri="{FF2B5EF4-FFF2-40B4-BE49-F238E27FC236}">
                <a16:creationId xmlns:a16="http://schemas.microsoft.com/office/drawing/2014/main" id="{D46A98FB-2EE4-4BD3-5462-3FE598C32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93" y="1780903"/>
            <a:ext cx="2673268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3D68-715C-5A0B-083E-761B1508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tx1">
                    <a:lumMod val="95000"/>
                  </a:schemeClr>
                </a:solidFill>
              </a:rPr>
              <a:t>Curating the prompt bibliography – citational justice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A337-51C0-F426-B66E-69099CA5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0" y="1091050"/>
            <a:ext cx="11293200" cy="1929423"/>
          </a:xfrm>
        </p:spPr>
        <p:txBody>
          <a:bodyPr>
            <a:normAutofit/>
          </a:bodyPr>
          <a:lstStyle/>
          <a:p>
            <a:pPr marL="1944" indent="0">
              <a:buNone/>
            </a:pPr>
            <a:r>
              <a:rPr lang="en-GB" sz="2000" b="0" i="0" dirty="0">
                <a:solidFill>
                  <a:schemeClr val="tx1">
                    <a:lumMod val="95000"/>
                  </a:schemeClr>
                </a:solidFill>
                <a:effectLst/>
                <a:latin typeface="Georgia" panose="02040502050405020303" pitchFamily="18" charset="0"/>
              </a:rPr>
              <a:t>52 cards x 6 dice rolls = 312 bibliographic references</a:t>
            </a:r>
          </a:p>
          <a:p>
            <a:pPr marL="1944" indent="0">
              <a:buNone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Suits themed around places, people, objects and events</a:t>
            </a:r>
          </a:p>
          <a:p>
            <a:pPr marL="1944" indent="0">
              <a:buNone/>
            </a:pP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Each archetype/prompt should follow a process of </a:t>
            </a:r>
            <a:r>
              <a:rPr lang="en-GB" sz="2000" dirty="0" err="1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decentering</a:t>
            </a:r>
            <a:r>
              <a:rPr lang="en-GB" sz="2000" dirty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 gravitational citations (Healy, 2015)</a:t>
            </a:r>
          </a:p>
          <a:p>
            <a:pPr marL="1944" indent="0">
              <a:buNone/>
            </a:pPr>
            <a:endParaRPr lang="en-GB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44001-1EA8-0267-4F65-3AD4AAB2DDF7}"/>
              </a:ext>
            </a:extLst>
          </p:cNvPr>
          <p:cNvSpPr txBox="1"/>
          <p:nvPr/>
        </p:nvSpPr>
        <p:spPr>
          <a:xfrm>
            <a:off x="456839" y="2777562"/>
            <a:ext cx="1018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5783E5-D4F3-EDFC-0F4B-83AC618C2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06869"/>
              </p:ext>
            </p:extLst>
          </p:nvPr>
        </p:nvGraphicFramePr>
        <p:xfrm>
          <a:off x="367560" y="2664129"/>
          <a:ext cx="11186708" cy="3805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405">
                  <a:extLst>
                    <a:ext uri="{9D8B030D-6E8A-4147-A177-3AD203B41FA5}">
                      <a16:colId xmlns:a16="http://schemas.microsoft.com/office/drawing/2014/main" val="76844157"/>
                    </a:ext>
                  </a:extLst>
                </a:gridCol>
                <a:gridCol w="9478303">
                  <a:extLst>
                    <a:ext uri="{9D8B030D-6E8A-4147-A177-3AD203B41FA5}">
                      <a16:colId xmlns:a16="http://schemas.microsoft.com/office/drawing/2014/main" val="918377061"/>
                    </a:ext>
                  </a:extLst>
                </a:gridCol>
              </a:tblGrid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Roll a 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ACE OF HEARTS -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18836"/>
                  </a:ext>
                </a:extLst>
              </a:tr>
              <a:tr h="54598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Routes &amp; remedies: Asian wisdom for living in London.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(2006) London: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Wellcome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 Trust.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04898"/>
                  </a:ext>
                </a:extLst>
              </a:tr>
              <a:tr h="54598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Bradley, L. (2013) 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Sounds like London: 100 years of black music in the capital.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London: Serpent's Tail.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33539"/>
                  </a:ext>
                </a:extLst>
              </a:tr>
              <a:tr h="54598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Cooper, M. and Muir, R. (1999) 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Michael Cooper: the London sixties.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Munich, London: Schirmer/Mosel.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40554"/>
                  </a:ext>
                </a:extLst>
              </a:tr>
              <a:tr h="7799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Gentle Author, (2017) 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East End vernacular: artists who painted London's East End streets in the 20th century.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London: Spitalfields Life Books.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77579"/>
                  </a:ext>
                </a:extLst>
              </a:tr>
              <a:tr h="3490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Girouard, M. (1984) 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Victorian pubs.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London: Yale University Press.</a:t>
                      </a:r>
                      <a:endParaRPr lang="en-GB" sz="1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65147"/>
                  </a:ext>
                </a:extLst>
              </a:tr>
              <a:tr h="55259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Kheraj, A. and Boddy, T. (2021) 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Queer London: a guide to the city's LGBTQ+ past and present.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Woodbridge, Suffolk, England: ACC Art Books.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5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9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A891DF3-F9AF-4678-B82E-C761CD0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F179F-4D61-55DD-7157-8C78B159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en-GB" b="1" i="0" dirty="0">
                <a:latin typeface="Arial Nova" panose="020B0504020202020204" pitchFamily="34" charset="0"/>
              </a:rPr>
              <a:t>Playing the game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1609200"/>
            <a:ext cx="54346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D759A-FBF0-4EBE-99D5-489001E40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r="11063"/>
          <a:stretch/>
        </p:blipFill>
        <p:spPr>
          <a:xfrm>
            <a:off x="6307308" y="450001"/>
            <a:ext cx="2626974" cy="2664000"/>
          </a:xfrm>
          <a:custGeom>
            <a:avLst/>
            <a:gdLst/>
            <a:ahLst/>
            <a:cxnLst/>
            <a:rect l="l" t="t" r="r" b="b"/>
            <a:pathLst>
              <a:path w="2626974" h="2664000">
                <a:moveTo>
                  <a:pt x="0" y="0"/>
                </a:moveTo>
                <a:lnTo>
                  <a:pt x="2626974" y="0"/>
                </a:lnTo>
                <a:lnTo>
                  <a:pt x="2626974" y="2664000"/>
                </a:lnTo>
                <a:lnTo>
                  <a:pt x="0" y="266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B51D4-4A64-50FC-8D86-D3CA14F14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9170" b="-2"/>
          <a:stretch/>
        </p:blipFill>
        <p:spPr>
          <a:xfrm>
            <a:off x="9114282" y="450001"/>
            <a:ext cx="2626974" cy="2664000"/>
          </a:xfrm>
          <a:custGeom>
            <a:avLst/>
            <a:gdLst/>
            <a:ahLst/>
            <a:cxnLst/>
            <a:rect l="l" t="t" r="r" b="b"/>
            <a:pathLst>
              <a:path w="2626974" h="2664000">
                <a:moveTo>
                  <a:pt x="0" y="0"/>
                </a:moveTo>
                <a:lnTo>
                  <a:pt x="2626974" y="0"/>
                </a:lnTo>
                <a:lnTo>
                  <a:pt x="2626974" y="2664000"/>
                </a:lnTo>
                <a:lnTo>
                  <a:pt x="0" y="2664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Content Placeholder 10" descr="A table with books and papers on it&#10;&#10;Description automatically generated">
            <a:extLst>
              <a:ext uri="{FF2B5EF4-FFF2-40B4-BE49-F238E27FC236}">
                <a16:creationId xmlns:a16="http://schemas.microsoft.com/office/drawing/2014/main" id="{B3032AEE-489F-DB04-C0E6-A14F52FD6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3946"/>
          <a:stretch/>
        </p:blipFill>
        <p:spPr>
          <a:xfrm>
            <a:off x="6307308" y="3294001"/>
            <a:ext cx="2626974" cy="2664002"/>
          </a:xfrm>
          <a:custGeom>
            <a:avLst/>
            <a:gdLst/>
            <a:ahLst/>
            <a:cxnLst/>
            <a:rect l="l" t="t" r="r" b="b"/>
            <a:pathLst>
              <a:path w="2626974" h="2664002">
                <a:moveTo>
                  <a:pt x="0" y="0"/>
                </a:moveTo>
                <a:lnTo>
                  <a:pt x="2626974" y="0"/>
                </a:lnTo>
                <a:lnTo>
                  <a:pt x="2626974" y="2664002"/>
                </a:lnTo>
                <a:lnTo>
                  <a:pt x="0" y="26640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365A1-6B4A-5EFF-F499-6263B0137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4699"/>
          <a:stretch/>
        </p:blipFill>
        <p:spPr>
          <a:xfrm>
            <a:off x="9114282" y="3294001"/>
            <a:ext cx="2626974" cy="2664002"/>
          </a:xfrm>
          <a:custGeom>
            <a:avLst/>
            <a:gdLst/>
            <a:ahLst/>
            <a:cxnLst/>
            <a:rect l="l" t="t" r="r" b="b"/>
            <a:pathLst>
              <a:path w="2626974" h="2664002">
                <a:moveTo>
                  <a:pt x="0" y="0"/>
                </a:moveTo>
                <a:lnTo>
                  <a:pt x="2626974" y="0"/>
                </a:lnTo>
                <a:lnTo>
                  <a:pt x="2626974" y="2664002"/>
                </a:lnTo>
                <a:lnTo>
                  <a:pt x="0" y="266400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9B218E-F9FA-B2BA-0ACB-938738811ECE}"/>
              </a:ext>
            </a:extLst>
          </p:cNvPr>
          <p:cNvSpPr txBox="1"/>
          <p:nvPr/>
        </p:nvSpPr>
        <p:spPr>
          <a:xfrm>
            <a:off x="442852" y="1913520"/>
            <a:ext cx="54137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Nova" panose="020B0504020202020204" pitchFamily="34" charset="0"/>
              </a:rPr>
              <a:t>Observations:</a:t>
            </a:r>
          </a:p>
          <a:p>
            <a:endParaRPr lang="en-GB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" panose="020B0504020202020204" pitchFamily="34" charset="0"/>
              </a:rPr>
              <a:t>Practical – accessing books, rule explanations, “how do I create a character”.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" panose="020B0504020202020204" pitchFamily="34" charset="0"/>
              </a:rPr>
              <a:t>Player sharing – political motifs, wild associations, themes of travel and locations, recurrence of ethics and relationships to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Nova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Nova" panose="020B0504020202020204" pitchFamily="34" charset="0"/>
              </a:rPr>
              <a:t>Reflection on the game – process of creation, unexpected information, wanting to find out more about new topics (reference requests).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14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81CC-84ED-B9ED-9CCA-40CE2667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chemeClr val="tx1">
                    <a:lumMod val="95000"/>
                  </a:schemeClr>
                </a:solidFill>
                <a:latin typeface="Arial Nova" panose="020B0504020202020204" pitchFamily="34" charset="0"/>
              </a:rPr>
              <a:t>A player’s completed character sheet</a:t>
            </a:r>
          </a:p>
        </p:txBody>
      </p:sp>
      <p:pic>
        <p:nvPicPr>
          <p:cNvPr id="5" name="Content Placeholder 4" descr="A book with drawings on it&#10;&#10;Description automatically generated">
            <a:extLst>
              <a:ext uri="{FF2B5EF4-FFF2-40B4-BE49-F238E27FC236}">
                <a16:creationId xmlns:a16="http://schemas.microsoft.com/office/drawing/2014/main" id="{7456B775-E639-6820-D3DC-E831C57AD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9844" y="726232"/>
            <a:ext cx="4054151" cy="5405534"/>
          </a:xfrm>
        </p:spPr>
      </p:pic>
      <p:pic>
        <p:nvPicPr>
          <p:cNvPr id="7" name="Picture 6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C10CCEB9-2B01-0F74-A00B-C599AF01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04" y="1436346"/>
            <a:ext cx="3040615" cy="4054153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28187E13-553D-6E40-036E-C86DAEC4E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9" y="1491603"/>
            <a:ext cx="2906096" cy="38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1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RightStep">
      <a:dk1>
        <a:srgbClr val="000000"/>
      </a:dk1>
      <a:lt1>
        <a:srgbClr val="FFFFFF"/>
      </a:lt1>
      <a:dk2>
        <a:srgbClr val="412427"/>
      </a:dk2>
      <a:lt2>
        <a:srgbClr val="E2E8E7"/>
      </a:lt2>
      <a:accent1>
        <a:srgbClr val="C6969B"/>
      </a:accent1>
      <a:accent2>
        <a:srgbClr val="BA927F"/>
      </a:accent2>
      <a:accent3>
        <a:srgbClr val="AEA383"/>
      </a:accent3>
      <a:accent4>
        <a:srgbClr val="A0A873"/>
      </a:accent4>
      <a:accent5>
        <a:srgbClr val="93AB81"/>
      </a:accent5>
      <a:accent6>
        <a:srgbClr val="79B078"/>
      </a:accent6>
      <a:hlink>
        <a:srgbClr val="568E88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1763</Words>
  <Application>Microsoft Office PowerPoint</Application>
  <PresentationFormat>Widescreen</PresentationFormat>
  <Paragraphs>129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Nova</vt:lpstr>
      <vt:lpstr>Bell MT</vt:lpstr>
      <vt:lpstr>Calibri</vt:lpstr>
      <vt:lpstr>Calibri Light</vt:lpstr>
      <vt:lpstr>Georgia</vt:lpstr>
      <vt:lpstr>Wingdings</vt:lpstr>
      <vt:lpstr>ThinLineVTI</vt:lpstr>
      <vt:lpstr>  CHARACTER DEFINING a library journaling game   </vt:lpstr>
      <vt:lpstr>Action based research development</vt:lpstr>
      <vt:lpstr>Games in the library context</vt:lpstr>
      <vt:lpstr>Finding an exemplar journaling game: The Last Teashop </vt:lpstr>
      <vt:lpstr>Character Defining – establishing the games principles</vt:lpstr>
      <vt:lpstr>Designing the players’ character sheets</vt:lpstr>
      <vt:lpstr>Curating the prompt bibliography – citational justice practice</vt:lpstr>
      <vt:lpstr>Playing the game</vt:lpstr>
      <vt:lpstr>A player’s completed character sheet</vt:lpstr>
      <vt:lpstr>Analysing the character sheets</vt:lpstr>
      <vt:lpstr>Reflections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DEFINING a library journaling game</dc:title>
  <dc:creator>David Smith</dc:creator>
  <cp:lastModifiedBy>David Smith</cp:lastModifiedBy>
  <cp:revision>2</cp:revision>
  <dcterms:created xsi:type="dcterms:W3CDTF">2025-01-10T15:55:13Z</dcterms:created>
  <dcterms:modified xsi:type="dcterms:W3CDTF">2025-01-13T08:37:21Z</dcterms:modified>
</cp:coreProperties>
</file>